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5" r:id="rId2"/>
    <p:sldId id="303" r:id="rId3"/>
    <p:sldId id="285" r:id="rId4"/>
    <p:sldId id="286" r:id="rId5"/>
    <p:sldId id="29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лубева Наталья" initials="ГН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 showGuides="1">
      <p:cViewPr>
        <p:scale>
          <a:sx n="30" d="100"/>
          <a:sy n="30" d="100"/>
        </p:scale>
        <p:origin x="-858" y="-10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2666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n-lt"/>
        <a:ea typeface="+mn-ea"/>
        <a:cs typeface="+mn-cs"/>
        <a:sym typeface="Calibri"/>
      </a:defRPr>
    </a:lvl1pPr>
    <a:lvl2pPr indent="228600" defTabSz="2438400" latinLnBrk="0">
      <a:defRPr sz="3200">
        <a:latin typeface="+mn-lt"/>
        <a:ea typeface="+mn-ea"/>
        <a:cs typeface="+mn-cs"/>
        <a:sym typeface="Calibri"/>
      </a:defRPr>
    </a:lvl2pPr>
    <a:lvl3pPr indent="457200" defTabSz="2438400" latinLnBrk="0">
      <a:defRPr sz="3200">
        <a:latin typeface="+mn-lt"/>
        <a:ea typeface="+mn-ea"/>
        <a:cs typeface="+mn-cs"/>
        <a:sym typeface="Calibri"/>
      </a:defRPr>
    </a:lvl3pPr>
    <a:lvl4pPr indent="685800" defTabSz="2438400" latinLnBrk="0">
      <a:defRPr sz="3200">
        <a:latin typeface="+mn-lt"/>
        <a:ea typeface="+mn-ea"/>
        <a:cs typeface="+mn-cs"/>
        <a:sym typeface="Calibri"/>
      </a:defRPr>
    </a:lvl4pPr>
    <a:lvl5pPr indent="914400" defTabSz="2438400" latinLnBrk="0">
      <a:defRPr sz="3200">
        <a:latin typeface="+mn-lt"/>
        <a:ea typeface="+mn-ea"/>
        <a:cs typeface="+mn-cs"/>
        <a:sym typeface="Calibri"/>
      </a:defRPr>
    </a:lvl5pPr>
    <a:lvl6pPr indent="1143000" defTabSz="2438400" latinLnBrk="0">
      <a:defRPr sz="3200">
        <a:latin typeface="+mn-lt"/>
        <a:ea typeface="+mn-ea"/>
        <a:cs typeface="+mn-cs"/>
        <a:sym typeface="Calibri"/>
      </a:defRPr>
    </a:lvl6pPr>
    <a:lvl7pPr indent="1371600" defTabSz="2438400" latinLnBrk="0">
      <a:defRPr sz="3200">
        <a:latin typeface="+mn-lt"/>
        <a:ea typeface="+mn-ea"/>
        <a:cs typeface="+mn-cs"/>
        <a:sym typeface="Calibri"/>
      </a:defRPr>
    </a:lvl7pPr>
    <a:lvl8pPr indent="1600200" defTabSz="2438400" latinLnBrk="0">
      <a:defRPr sz="3200">
        <a:latin typeface="+mn-lt"/>
        <a:ea typeface="+mn-ea"/>
        <a:cs typeface="+mn-cs"/>
        <a:sym typeface="Calibri"/>
      </a:defRPr>
    </a:lvl8pPr>
    <a:lvl9pPr indent="1828800" defTabSz="2438400" latinLnBrk="0">
      <a:defRPr sz="3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19199" y="3200402"/>
            <a:ext cx="10769601" cy="9051926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78400" y="549277"/>
            <a:ext cx="5486400" cy="1170305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199" y="549277"/>
            <a:ext cx="16052801" cy="1170305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482016" y="12720956"/>
            <a:ext cx="682784" cy="71374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orpmanager@xfit.r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hyperlink" Target="mailto:Corpmanager43@xfi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94" y="-67889"/>
            <a:ext cx="24463194" cy="13783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779" y="12498344"/>
            <a:ext cx="12360113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Предложение действительно до 31.10.2020г.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14080" y="11636570"/>
            <a:ext cx="2740492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2020</a:t>
            </a:r>
            <a:endParaRPr kumimoji="0" lang="ru-RU" sz="96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8092" y="2967154"/>
            <a:ext cx="16048622" cy="25853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cene3d>
            <a:camera prst="orthographicFront">
              <a:rot lat="600000" lon="0" rev="0"/>
            </a:camera>
            <a:lightRig rig="threePt" dir="t"/>
          </a:scene3d>
          <a:sp3d>
            <a:bevelT w="88900" h="127000"/>
            <a:bevelB w="4445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  <a:flatTx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ФИТНЕС ДЛЯ ВАС И ВАШЕЙ СЕМЬИ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     ПО КОРПОРАТИВНЫМ УСЛОВИЯМ </a:t>
            </a:r>
            <a:endParaRPr kumimoji="0" lang="ru-RU" sz="72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473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7909" y="-156117"/>
            <a:ext cx="14451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 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449" y="928765"/>
            <a:ext cx="1938077" cy="10073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140859" y="3974267"/>
            <a:ext cx="0" cy="6958361"/>
          </a:xfrm>
          <a:prstGeom prst="line">
            <a:avLst/>
          </a:prstGeom>
          <a:noFill/>
          <a:ln w="63500" cap="flat">
            <a:solidFill>
              <a:srgbClr val="FFC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4869365" y="12952709"/>
            <a:ext cx="7083027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Подробности у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вашего персонального менеджера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90424" y="6312016"/>
            <a:ext cx="1219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/>
              <a:t>Дополнительные скидки на оформление  детских карт  :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 smtClean="0"/>
              <a:t>10</a:t>
            </a:r>
            <a:r>
              <a:rPr lang="ru-RU" sz="2800" dirty="0"/>
              <a:t>%* при оформлении </a:t>
            </a:r>
            <a:r>
              <a:rPr lang="ru-RU" sz="2800" dirty="0" smtClean="0"/>
              <a:t>2-х </a:t>
            </a:r>
            <a:r>
              <a:rPr lang="ru-RU" sz="2800" dirty="0"/>
              <a:t>детей одной семьи  </a:t>
            </a:r>
          </a:p>
          <a:p>
            <a:pPr lvl="0"/>
            <a:r>
              <a:rPr lang="ru-RU" sz="2800" dirty="0"/>
              <a:t>15%* при оформлении </a:t>
            </a:r>
            <a:r>
              <a:rPr lang="ru-RU" sz="2800" dirty="0" smtClean="0"/>
              <a:t>3-х </a:t>
            </a:r>
            <a:r>
              <a:rPr lang="ru-RU" sz="2800" dirty="0"/>
              <a:t>детей одной семьи </a:t>
            </a:r>
          </a:p>
          <a:p>
            <a:pPr lvl="0"/>
            <a:r>
              <a:rPr lang="ru-RU" sz="2800" dirty="0" smtClean="0"/>
              <a:t>20</a:t>
            </a:r>
            <a:r>
              <a:rPr lang="ru-RU" sz="2800" dirty="0"/>
              <a:t>%* при оформлении </a:t>
            </a:r>
            <a:r>
              <a:rPr lang="ru-RU" sz="2800" dirty="0" smtClean="0"/>
              <a:t>4-х </a:t>
            </a:r>
            <a:r>
              <a:rPr lang="ru-RU" sz="2800" dirty="0"/>
              <a:t>детей одной семьи </a:t>
            </a:r>
            <a:endParaRPr lang="ru-RU" sz="2800" dirty="0" smtClean="0"/>
          </a:p>
          <a:p>
            <a:pPr lvl="0"/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77761" y="1185439"/>
            <a:ext cx="9583604" cy="200054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С заботой о вас</a:t>
            </a:r>
            <a:r>
              <a:rPr kumimoji="0" lang="ru-RU" sz="6600" i="0" u="none" strike="noStrike" cap="none" spc="0" normalizeH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!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Вместе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выгодней 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0424" y="3974267"/>
            <a:ext cx="9176549" cy="196976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r>
              <a:rPr lang="ru-RU" sz="2800" b="1" dirty="0" smtClean="0"/>
              <a:t>При </a:t>
            </a:r>
            <a:r>
              <a:rPr lang="ru-RU" sz="2800" b="1" dirty="0"/>
              <a:t>одновременной покупке 2-ух и более клубных </a:t>
            </a:r>
            <a:r>
              <a:rPr lang="ru-RU" sz="2800" b="1" dirty="0" smtClean="0"/>
              <a:t>карт:</a:t>
            </a:r>
          </a:p>
          <a:p>
            <a:endParaRPr lang="ru-RU" sz="2800" b="1" dirty="0"/>
          </a:p>
          <a:p>
            <a:r>
              <a:rPr lang="ru-RU" sz="2800" dirty="0" smtClean="0"/>
              <a:t>7</a:t>
            </a:r>
            <a:r>
              <a:rPr lang="ru-RU" sz="2800" dirty="0"/>
              <a:t>%* при оформлении </a:t>
            </a:r>
            <a:r>
              <a:rPr lang="ru-RU" sz="2800" dirty="0" smtClean="0"/>
              <a:t>2-х </a:t>
            </a:r>
            <a:r>
              <a:rPr lang="ru-RU" sz="2800" dirty="0"/>
              <a:t>карт </a:t>
            </a:r>
          </a:p>
          <a:p>
            <a:r>
              <a:rPr lang="ru-RU" sz="2800" dirty="0" smtClean="0"/>
              <a:t>10</a:t>
            </a:r>
            <a:r>
              <a:rPr lang="ru-RU" sz="2800" dirty="0"/>
              <a:t>%* при оформлении </a:t>
            </a:r>
            <a:r>
              <a:rPr lang="ru-RU" sz="2800" dirty="0" smtClean="0"/>
              <a:t>3-х </a:t>
            </a:r>
            <a:r>
              <a:rPr lang="ru-RU" sz="2800" dirty="0"/>
              <a:t>карт и более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9365" y="11376642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*Скидка по программе «Семья» не суммируется со скидкой по Детской программе одной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семьи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* Условия до 31.10.2020 и 12.10.2020- не суммируются с программой «Семья» и другими акциями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0424" y="8928118"/>
            <a:ext cx="11758986" cy="196976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r>
              <a:rPr lang="ru-RU" sz="2800" b="1" dirty="0" smtClean="0"/>
              <a:t>Бонус для категории продления</a:t>
            </a:r>
            <a:r>
              <a:rPr lang="ru-RU" sz="2800" b="1" dirty="0"/>
              <a:t> </a:t>
            </a:r>
            <a:r>
              <a:rPr lang="ru-RU" sz="2800" b="1" dirty="0" smtClean="0"/>
              <a:t>:</a:t>
            </a:r>
            <a:endParaRPr lang="ru-RU" sz="2800" b="1" dirty="0"/>
          </a:p>
          <a:p>
            <a:pPr lvl="0"/>
            <a:r>
              <a:rPr lang="ru-RU" sz="2800" dirty="0"/>
              <a:t>Для клиентов 1-ого года продления – 30 дней </a:t>
            </a:r>
            <a:r>
              <a:rPr lang="ru-RU" sz="2800" dirty="0" smtClean="0"/>
              <a:t>фитнеса в подарок</a:t>
            </a:r>
            <a:endParaRPr lang="ru-RU" sz="2800" dirty="0"/>
          </a:p>
          <a:p>
            <a:pPr lvl="0"/>
            <a:r>
              <a:rPr lang="ru-RU" sz="2800" dirty="0"/>
              <a:t>Для клиентов 2-ого года продления – 45 </a:t>
            </a:r>
            <a:r>
              <a:rPr lang="ru-RU" sz="2800" dirty="0" smtClean="0"/>
              <a:t>дней фитнеса </a:t>
            </a:r>
            <a:r>
              <a:rPr lang="ru-RU" sz="2800" dirty="0"/>
              <a:t>в </a:t>
            </a:r>
            <a:r>
              <a:rPr lang="ru-RU" sz="2800" dirty="0" smtClean="0"/>
              <a:t>подарок</a:t>
            </a:r>
            <a:endParaRPr lang="ru-RU" sz="2800" dirty="0"/>
          </a:p>
          <a:p>
            <a:pPr lvl="0"/>
            <a:r>
              <a:rPr lang="ru-RU" sz="2800" dirty="0"/>
              <a:t>Для клиентов 3 – ого года и более продления – 60 </a:t>
            </a:r>
            <a:r>
              <a:rPr lang="ru-RU" sz="2800" dirty="0" smtClean="0"/>
              <a:t>дней фитнеса  </a:t>
            </a:r>
            <a:r>
              <a:rPr lang="ru-RU" sz="2800" dirty="0"/>
              <a:t>в </a:t>
            </a:r>
            <a:r>
              <a:rPr lang="ru-RU" sz="2800" dirty="0" smtClean="0"/>
              <a:t>подарок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580640" y="3974267"/>
            <a:ext cx="7293020" cy="36933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Корпоративный клиент до 31.10.2020г.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b="1" dirty="0"/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Получает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в подарок </a:t>
            </a:r>
            <a:r>
              <a:rPr kumimoji="0" lang="ru-RU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безлимитную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заморозку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baseline="0" dirty="0"/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До 12.10.2020г.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b="1" baseline="0" dirty="0"/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85 дней фитнеса до нового года -БЕСПЛАТНО</a:t>
            </a: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773" y="2201102"/>
            <a:ext cx="3756796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Начни сейчас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AutoShape 6" descr="18 PNG, Осенние листья, рябина с листьями, листья с желудями, графика на прозрачном 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89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5" name="Таблица"/>
          <p:cNvGraphicFramePr/>
          <p:nvPr>
            <p:extLst>
              <p:ext uri="{D42A27DB-BD31-4B8C-83A1-F6EECF244321}">
                <p14:modId xmlns:p14="http://schemas.microsoft.com/office/powerpoint/2010/main" val="780352916"/>
              </p:ext>
            </p:extLst>
          </p:nvPr>
        </p:nvGraphicFramePr>
        <p:xfrm>
          <a:off x="2141035" y="1739591"/>
          <a:ext cx="21075803" cy="1181238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791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2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2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8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910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1895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3000" b="0" i="0" dirty="0" err="1">
                          <a:latin typeface="Muller Medium" pitchFamily="2" charset="0"/>
                        </a:rPr>
                        <a:t>Клуб</a:t>
                      </a:r>
                      <a:endParaRPr sz="3000" b="0" i="0" dirty="0">
                        <a:latin typeface="Muller Medium" pitchFamily="2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3000" b="0" i="0">
                          <a:latin typeface="Muller Medium" pitchFamily="2" charset="0"/>
                        </a:rPr>
                        <a:t>Адрес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1800"/>
                      </a:pPr>
                      <a:r>
                        <a:rPr sz="2400" b="0" i="0" dirty="0" err="1">
                          <a:latin typeface="Muller Medium" pitchFamily="2" charset="0"/>
                        </a:rPr>
                        <a:t>Тарифы</a:t>
                      </a:r>
                      <a:endParaRPr sz="2400" b="0" i="0" dirty="0">
                        <a:latin typeface="Muller Medium" pitchFamily="2" charset="0"/>
                      </a:endParaRP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74C143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ЦЕНА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месяцев +45 дней заморозка</a:t>
                      </a:r>
                      <a:endParaRPr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74C143"/>
                      </a:solidFill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Корпоративная</a:t>
                      </a: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цена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12 месяцев+ </a:t>
                      </a:r>
                      <a:r>
                        <a:rPr lang="ru-RU" sz="2000" b="0" i="0" baseline="0" dirty="0" err="1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безлимитная</a:t>
                      </a: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заморозка</a:t>
                      </a:r>
                      <a:endParaRPr sz="2000" b="0" i="0" dirty="0">
                        <a:latin typeface="Arial" panose="020B0604020202020204" pitchFamily="34" charset="0"/>
                        <a:ea typeface="Muller Light"/>
                        <a:cs typeface="Arial" panose="020B0604020202020204" pitchFamily="34" charset="0"/>
                        <a:sym typeface="Muller Light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254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endParaRPr lang="ru-RU" sz="2000" b="0" i="0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Корпоративная</a:t>
                      </a: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цена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15 месяцев +</a:t>
                      </a:r>
                      <a:r>
                        <a:rPr lang="ru-RU" sz="2000" b="0" i="0" baseline="0" dirty="0" err="1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безлимитная</a:t>
                      </a:r>
                      <a:r>
                        <a:rPr lang="ru-RU" sz="2000" b="0" i="0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заморозка</a:t>
                      </a:r>
                      <a:endParaRPr lang="ru-RU" sz="2000" b="0" i="0" dirty="0" smtClean="0">
                        <a:latin typeface="Arial" panose="020B0604020202020204" pitchFamily="34" charset="0"/>
                        <a:ea typeface="Muller Light"/>
                        <a:cs typeface="Arial" panose="020B0604020202020204" pitchFamily="34" charset="0"/>
                        <a:sym typeface="Muller Light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endParaRPr sz="2000" b="0" i="0" dirty="0">
                        <a:latin typeface="Muller Medium" pitchFamily="2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74C143"/>
                      </a:solidFill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22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600" b="1"/>
                      </a:pP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Алтуфьево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Алтуфьево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Угличская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13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66 000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508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66 870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23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Планета</a:t>
                      </a:r>
                      <a:endParaRPr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Бибирево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Алтуфьево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
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Алтуфьевское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шоссе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70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23 310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26 190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Флотская</a:t>
                      </a:r>
                      <a:endParaRPr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Речной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вокзал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ул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Флотская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д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5в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24 030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2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Отрадное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Отрадное, ул. Отрадная, д. 8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23 310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26 190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Марьино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Братиславская, ул. Братиславская, д. 30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27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Сенатор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Кунцевская, ул. Кутузова, д. 11к2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409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Монарх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Динамо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Ленинградский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пр-т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д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31а, стр.1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36 630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41 220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63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Фьюжн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Фрунзенская, ул. Усачева, д. 2, стр.3 (Вход с улицы Малая Трубецкая!)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60 300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54 270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61 020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Чистые пруды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Чистые пруды, ул. Жуковского, д. 14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62 460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70 290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223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Нагатинская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Нагатинская, 1-ый Нагатинский проезд, д. 10, Бизнес-центр «Ньютон Плаза»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41 850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47 070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526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Парк победы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Парк Победы, ул. Василисы Кожиной, д. 1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41 130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46 260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64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Мосфильмовский PREMIUM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Университет, ул. Мосфильмовская, д. 88к2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58 410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Авиамоторная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</a:t>
                      </a:r>
                      <a:r>
                        <a:rPr lang="ru-RU"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Авиамоторная</a:t>
                      </a:r>
                      <a:r>
                        <a:rPr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ул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Авиамоторная, д. 10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28 080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Ленком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Чеховская, ул. Малая Дмитровка, д. 6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18 630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2466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Столешников</a:t>
                      </a:r>
                      <a:r>
                        <a:rPr lang="ru-RU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endParaRPr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Охотный Ряд, Столешников пер., д. 8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37 170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899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Правда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Белорусская, ул. Правды, д. 21, стр.2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22 950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6271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Федосьино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м. Рассказовка, ул. Федосьино, вл. 440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49 320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Химки</a:t>
                      </a: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Химки, Юбилейный пр-т., д. 1а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21 240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23 940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4981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Довиль</a:t>
                      </a:r>
                      <a:r>
                        <a:rPr lang="ru-RU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endParaRPr lang="ru-RU" sz="16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endParaRPr lang="ru-RU" sz="16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lang="ru-RU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Сердце столицы </a:t>
                      </a:r>
                      <a:r>
                        <a:rPr lang="en-US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endParaRPr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Одинцово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ул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Озёрная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д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125, 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коттеджный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посёлок</a:t>
                      </a:r>
                      <a:r>
                        <a:rPr sz="16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 «Довиль» </a:t>
                      </a:r>
                      <a:endParaRPr lang="ru-RU" sz="1600" b="0" i="0" dirty="0" smtClean="0">
                        <a:latin typeface="Arial" panose="020B0604020202020204" pitchFamily="34" charset="0"/>
                        <a:ea typeface="Muller Medium"/>
                        <a:cs typeface="Arial" panose="020B0604020202020204" pitchFamily="34" charset="0"/>
                        <a:sym typeface="Muller Medium"/>
                      </a:endParaRPr>
                    </a:p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endParaRPr lang="ru-RU" sz="1600" b="0" i="0" dirty="0" smtClean="0">
                        <a:latin typeface="Arial" panose="020B0604020202020204" pitchFamily="34" charset="0"/>
                        <a:ea typeface="Muller Medium"/>
                        <a:cs typeface="Arial" panose="020B0604020202020204" pitchFamily="34" charset="0"/>
                        <a:sym typeface="Muller Medium"/>
                      </a:endParaRPr>
                    </a:p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lang="ru-RU" sz="1600" b="0" i="0" dirty="0" err="1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Г.Москва</a:t>
                      </a:r>
                      <a:r>
                        <a:rPr lang="ru-RU"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lang="ru-RU" sz="1600" b="0" i="0" dirty="0" err="1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Шелепихинская</a:t>
                      </a:r>
                      <a:r>
                        <a:rPr lang="ru-RU"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 наб. 34</a:t>
                      </a:r>
                      <a:endParaRPr sz="1600" b="0" i="0" dirty="0">
                        <a:latin typeface="Arial" panose="020B0604020202020204" pitchFamily="34" charset="0"/>
                        <a:ea typeface="Muller Medium"/>
                        <a:cs typeface="Arial" panose="020B0604020202020204" pitchFamily="34" charset="0"/>
                        <a:sym typeface="Muller Mediu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63 600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endParaRPr lang="ru-RU" b="1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запросу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57240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endParaRPr lang="ru-RU" b="1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запросу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64 440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endParaRPr lang="ru-RU" b="1" i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запросу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50223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lang="ru-RU" sz="16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Сколково </a:t>
                      </a:r>
                    </a:p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endParaRPr sz="16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R w="0">
                      <a:noFill/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lang="ru-RU" sz="1600" b="0" i="0" dirty="0" smtClean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Московская обл., Заречье, ул. Тихая д.13 с бассейном</a:t>
                      </a:r>
                    </a:p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endParaRPr sz="1600" b="0" i="0" dirty="0">
                        <a:latin typeface="Arial" panose="020B0604020202020204" pitchFamily="34" charset="0"/>
                        <a:ea typeface="Muller Medium"/>
                        <a:cs typeface="Arial" panose="020B0604020202020204" pitchFamily="34" charset="0"/>
                        <a:sym typeface="Muller Mediu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36 400</a:t>
                      </a: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888" name="Лого_зеленый с черным.png" descr="Лого_зеленый с черны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98729" y="662274"/>
            <a:ext cx="1487550" cy="1050954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TextBox 1"/>
          <p:cNvSpPr txBox="1"/>
          <p:nvPr/>
        </p:nvSpPr>
        <p:spPr>
          <a:xfrm>
            <a:off x="379413" y="635238"/>
            <a:ext cx="9830147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lnSpc>
                <a:spcPct val="90000"/>
              </a:lnSpc>
              <a:defRPr sz="6500" i="1" cap="all">
                <a:latin typeface="Muller Black"/>
                <a:ea typeface="Muller Black"/>
                <a:cs typeface="Muller Black"/>
                <a:sym typeface="Muller Black"/>
              </a:defRPr>
            </a:lvl1pPr>
          </a:lstStyle>
          <a:p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клуб</a:t>
            </a:r>
            <a:endParaRPr dirty="0"/>
          </a:p>
        </p:txBody>
      </p:sp>
      <p:sp>
        <p:nvSpPr>
          <p:cNvPr id="892" name="TextBox 66"/>
          <p:cNvSpPr txBox="1"/>
          <p:nvPr/>
        </p:nvSpPr>
        <p:spPr>
          <a:xfrm>
            <a:off x="2219917" y="12812898"/>
            <a:ext cx="3062015" cy="5078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sz="1700">
                <a:solidFill>
                  <a:srgbClr val="535353"/>
                </a:solidFill>
              </a:defRPr>
            </a:lvl1pPr>
          </a:lstStyle>
          <a:p>
            <a:endParaRPr dirty="0">
              <a:latin typeface="Muller Light" pitchFamily="2" charset="0"/>
            </a:endParaRPr>
          </a:p>
        </p:txBody>
      </p:sp>
      <p:sp>
        <p:nvSpPr>
          <p:cNvPr id="893" name="Закругленный прямоугольник"/>
          <p:cNvSpPr/>
          <p:nvPr/>
        </p:nvSpPr>
        <p:spPr>
          <a:xfrm>
            <a:off x="13587953" y="808584"/>
            <a:ext cx="1057422" cy="102601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1478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343331"/>
                </a:solidFill>
              </a:defRPr>
            </a:pPr>
            <a:endParaRPr/>
          </a:p>
        </p:txBody>
      </p:sp>
      <p:sp>
        <p:nvSpPr>
          <p:cNvPr id="894" name="Закругленный прямоугольник"/>
          <p:cNvSpPr/>
          <p:nvPr/>
        </p:nvSpPr>
        <p:spPr>
          <a:xfrm>
            <a:off x="9559425" y="771285"/>
            <a:ext cx="1057422" cy="10260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/>
            </a:pPr>
            <a:endParaRPr/>
          </a:p>
        </p:txBody>
      </p:sp>
      <p:sp>
        <p:nvSpPr>
          <p:cNvPr id="895" name="TextBox 16"/>
          <p:cNvSpPr txBox="1"/>
          <p:nvPr/>
        </p:nvSpPr>
        <p:spPr>
          <a:xfrm>
            <a:off x="14302860" y="1010043"/>
            <a:ext cx="3676686" cy="627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2900" cap="all" spc="174"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r>
              <a:rPr dirty="0"/>
              <a:t>РЕГИОНЫ</a:t>
            </a:r>
          </a:p>
        </p:txBody>
      </p:sp>
      <p:pic>
        <p:nvPicPr>
          <p:cNvPr id="896" name="Изображение" descr="Изображение"/>
          <p:cNvPicPr>
            <a:picLocks noChangeAspect="1"/>
          </p:cNvPicPr>
          <p:nvPr/>
        </p:nvPicPr>
        <p:blipFill>
          <a:blip r:embed="rId3">
            <a:alphaModFix amt="58063"/>
            <a:extLst/>
          </a:blip>
          <a:stretch>
            <a:fillRect/>
          </a:stretch>
        </p:blipFill>
        <p:spPr>
          <a:xfrm>
            <a:off x="13710205" y="1061789"/>
            <a:ext cx="837181" cy="495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2593" y="993387"/>
            <a:ext cx="591085" cy="581811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TextBox 16"/>
          <p:cNvSpPr txBox="1"/>
          <p:nvPr/>
        </p:nvSpPr>
        <p:spPr>
          <a:xfrm>
            <a:off x="9974601" y="1007900"/>
            <a:ext cx="3676686" cy="627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2900" cap="all" spc="174"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r>
              <a:rPr dirty="0"/>
              <a:t>МОСКВА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7424" y="13066812"/>
            <a:ext cx="12897118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Calibri"/>
              </a:rPr>
              <a:t>* Варианты карт и заморозка могут меняться ,подробности у вашего персонального менеджера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Таблица"/>
          <p:cNvGraphicFramePr/>
          <p:nvPr>
            <p:extLst>
              <p:ext uri="{D42A27DB-BD31-4B8C-83A1-F6EECF244321}">
                <p14:modId xmlns:p14="http://schemas.microsoft.com/office/powerpoint/2010/main" val="2559847758"/>
              </p:ext>
            </p:extLst>
          </p:nvPr>
        </p:nvGraphicFramePr>
        <p:xfrm>
          <a:off x="1427357" y="1834600"/>
          <a:ext cx="21588761" cy="1062090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55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1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8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07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6266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3000" b="0" i="0" dirty="0" err="1">
                          <a:latin typeface="Muller Medium" pitchFamily="2" charset="0"/>
                        </a:rPr>
                        <a:t>Клуб</a:t>
                      </a:r>
                      <a:endParaRPr sz="3000" b="0" i="0" dirty="0">
                        <a:latin typeface="Muller Medium" pitchFamily="2" charset="0"/>
                      </a:endParaRPr>
                    </a:p>
                  </a:txBody>
                  <a:tcPr marL="0" marR="0" marT="0" marB="0" anchor="ctr" horzOverflow="overflow">
                    <a:lnR w="0">
                      <a:miter lim="400000"/>
                    </a:lnR>
                    <a:lnT w="0">
                      <a:miter lim="400000"/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3000" b="0" i="0" dirty="0" err="1">
                          <a:latin typeface="Muller Medium" pitchFamily="2" charset="0"/>
                        </a:rPr>
                        <a:t>Адрес</a:t>
                      </a:r>
                      <a:endParaRPr sz="3000" b="0" i="0" dirty="0">
                        <a:latin typeface="Muller Medium" pitchFamily="2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1800"/>
                      </a:pPr>
                      <a:r>
                        <a:rPr sz="2400" b="0" i="0" dirty="0" err="1">
                          <a:latin typeface="Muller Medium" pitchFamily="2" charset="0"/>
                        </a:rPr>
                        <a:t>Тарифы</a:t>
                      </a:r>
                      <a:endParaRPr sz="2400" b="0" i="0" dirty="0">
                        <a:latin typeface="Muller Medium" pitchFamily="2" charset="0"/>
                      </a:endParaRP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74C143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5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ЦЕНА</a:t>
                      </a:r>
                    </a:p>
                    <a:p>
                      <a:pPr algn="ctr">
                        <a:lnSpc>
                          <a:spcPct val="110000"/>
                        </a:lnSpc>
                        <a:defRPr sz="2400" b="1"/>
                      </a:pPr>
                      <a:r>
                        <a:rPr lang="ru-RU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12 месяцев +45 дней заморозка </a:t>
                      </a:r>
                      <a:endParaRPr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74C143"/>
                      </a:solidFill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Корпоративная цена</a:t>
                      </a:r>
                    </a:p>
                    <a:p>
                      <a:pPr marL="0" marR="0" lvl="0" indent="0" algn="ctr" defTabSz="2438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12 месяцев +</a:t>
                      </a:r>
                      <a:r>
                        <a:rPr kumimoji="0" lang="ru-RU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безлимитная</a:t>
                      </a: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заморозка</a:t>
                      </a: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uller Light"/>
                        <a:cs typeface="Arial" panose="020B0604020202020204" pitchFamily="34" charset="0"/>
                        <a:sym typeface="Muller Light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254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Корпоративная цена</a:t>
                      </a:r>
                    </a:p>
                    <a:p>
                      <a:pPr marL="0" marR="0" lvl="0" indent="0" algn="ctr" defTabSz="2438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15 месяцев +</a:t>
                      </a:r>
                      <a:r>
                        <a:rPr kumimoji="0" lang="ru-RU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безлимитная</a:t>
                      </a: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заморозка</a:t>
                      </a:r>
                      <a:endParaRPr kumimoji="0" lang="ru-RU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uller Light"/>
                        <a:cs typeface="Arial" panose="020B0604020202020204" pitchFamily="34" charset="0"/>
                        <a:sym typeface="Muller Light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74C143"/>
                      </a:solidFill>
                    </a:lnT>
                    <a:lnB w="50800">
                      <a:solidFill>
                        <a:srgbClr val="74C14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09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600" b="1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 PREMIUM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Карла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Маркса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67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34 900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31 410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50800" cap="flat" cmpd="sng" algn="ctr">
                      <a:solidFill>
                        <a:srgbClr val="74C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50800">
                      <a:solidFill>
                        <a:srgbClr val="74C143"/>
                      </a:solidFill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проспект Юмашева, д. 115а, стадион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11 250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12 690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45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 PREMIUM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Волгоград, ул. Маршала Рокоссовского, д. 62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20 070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22 590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9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Ростов-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Дону</a:t>
                      </a:r>
                      <a:r>
                        <a:rPr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PREMIUM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Ростов-на-Дону, Коммунистический пр-кт., д. 36/4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en-US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27 360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82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Меридиан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Краснодар, ул. Стасова, д. 182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21 960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871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Акбарс</a:t>
                      </a:r>
                      <a:endParaRPr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Казань, пр-т Фатьха Амирнаха, д. 1г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18 360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Платинум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500">
                          <a:latin typeface="Muller Medium"/>
                          <a:ea typeface="Muller Medium"/>
                          <a:cs typeface="Muller Medium"/>
                          <a:sym typeface="Muller Medium"/>
                        </a:defRPr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Воронеж, ул. Генерала Лизюкова, д. 35Б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18 720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73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500">
                          <a:latin typeface="Muller Medium"/>
                          <a:ea typeface="Muller Medium"/>
                          <a:cs typeface="Muller Medium"/>
                          <a:sym typeface="Muller Medium"/>
                        </a:defRPr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Самара, Московское ш., д. 4Б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19 980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81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Новосибирск, пл. Карла Маркса, ТЦ Сан Сити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32 490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36 540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8861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Жемчужина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500">
                          <a:latin typeface="Muller Medium"/>
                          <a:ea typeface="Muller Medium"/>
                          <a:cs typeface="Muller Medium"/>
                          <a:sym typeface="Muller Medium"/>
                        </a:defRPr>
                      </a:pPr>
                      <a:r>
                        <a:rPr sz="18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Пермь, ул. Газеты «Звезда», д. 46А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27 540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30 960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Плаза</a:t>
                      </a:r>
                      <a:r>
                        <a:rPr lang="en-US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PREMIUM</a:t>
                      </a:r>
                      <a:endParaRPr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Новосибирск, ул. Кирова, д. 23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51 500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46 350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52 110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817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Морской</a:t>
                      </a:r>
                      <a:r>
                        <a:rPr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фасад</a:t>
                      </a:r>
                      <a:endParaRPr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343331">
                          <a:alpha val="2676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Санкт-Петербург, ул. Кораблестроителей, д. 32/2</a:t>
                      </a: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343331">
                          <a:alpha val="2676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18 90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17 010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19 170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Клевер</a:t>
                      </a:r>
                      <a:r>
                        <a:rPr lang="en-US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PREMIUM</a:t>
                      </a:r>
                      <a:endParaRPr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Екатеринбург, ул. Ткачей, д. 23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47 700</a:t>
                      </a:r>
                      <a:endParaRPr sz="1900" b="1" i="0" spc="38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42 930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48 330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Чернавский</a:t>
                      </a:r>
                      <a:endParaRPr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0000"/>
                        </a:lnSpc>
                        <a:defRPr sz="1800"/>
                      </a:pPr>
                      <a:r>
                        <a:rPr sz="18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г. </a:t>
                      </a:r>
                      <a:r>
                        <a:rPr sz="18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Воронеж</a:t>
                      </a:r>
                      <a:r>
                        <a:rPr sz="18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</a:t>
                      </a:r>
                      <a:r>
                        <a:rPr sz="18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ул</a:t>
                      </a:r>
                      <a:r>
                        <a:rPr sz="18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. </a:t>
                      </a:r>
                      <a:r>
                        <a:rPr sz="1800" b="0" i="0" dirty="0" err="1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Короленко</a:t>
                      </a:r>
                      <a:r>
                        <a:rPr sz="1800" b="0" i="0" dirty="0">
                          <a:latin typeface="Arial" panose="020B0604020202020204" pitchFamily="34" charset="0"/>
                          <a:ea typeface="Muller Medium"/>
                          <a:cs typeface="Arial" panose="020B0604020202020204" pitchFamily="34" charset="0"/>
                          <a:sym typeface="Muller Medium"/>
                        </a:rPr>
                        <a:t>, д. 5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343331">
                          <a:alpha val="26768"/>
                        </a:srgbClr>
                      </a:solidFill>
                    </a:lnT>
                    <a:lnB w="12700">
                      <a:solidFill>
                        <a:srgbClr val="343331">
                          <a:alpha val="26768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25</a:t>
                      </a:r>
                      <a:r>
                        <a:rPr lang="ru-RU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</a:t>
                      </a:r>
                      <a:endParaRPr sz="1900" b="1" i="0" spc="38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22 860</a:t>
                      </a:r>
                      <a:endParaRPr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35353">
                          <a:alpha val="26669"/>
                        </a:srgbClr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defRPr sz="2200" spc="44"/>
                      </a:pPr>
                      <a:r>
                        <a:rPr lang="ru-RU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25 740</a:t>
                      </a:r>
                      <a:endParaRPr lang="ru-RU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T>
                    <a:lnB w="12700">
                      <a:solidFill>
                        <a:srgbClr val="535353">
                          <a:alpha val="26669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906" name="Лого_зеленый с черным.png" descr="Лого_зеленый с черны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98729" y="662274"/>
            <a:ext cx="1487550" cy="1050954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TextBox 1"/>
          <p:cNvSpPr txBox="1"/>
          <p:nvPr/>
        </p:nvSpPr>
        <p:spPr>
          <a:xfrm>
            <a:off x="379413" y="635238"/>
            <a:ext cx="9830147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lnSpc>
                <a:spcPct val="90000"/>
              </a:lnSpc>
              <a:defRPr sz="6500" i="1" cap="all">
                <a:latin typeface="Muller Black"/>
                <a:ea typeface="Muller Black"/>
                <a:cs typeface="Muller Black"/>
                <a:sym typeface="Muller Black"/>
              </a:defRPr>
            </a:lvl1pPr>
          </a:lstStyle>
          <a:p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клуб</a:t>
            </a:r>
            <a:endParaRPr dirty="0"/>
          </a:p>
        </p:txBody>
      </p:sp>
      <p:sp>
        <p:nvSpPr>
          <p:cNvPr id="910" name="Закругленный прямоугольник"/>
          <p:cNvSpPr/>
          <p:nvPr/>
        </p:nvSpPr>
        <p:spPr>
          <a:xfrm>
            <a:off x="13587953" y="808584"/>
            <a:ext cx="1057422" cy="102601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/>
            </a:pPr>
            <a:endParaRPr/>
          </a:p>
        </p:txBody>
      </p:sp>
      <p:sp>
        <p:nvSpPr>
          <p:cNvPr id="911" name="Закругленный прямоугольник"/>
          <p:cNvSpPr/>
          <p:nvPr/>
        </p:nvSpPr>
        <p:spPr>
          <a:xfrm>
            <a:off x="9559425" y="771285"/>
            <a:ext cx="1057422" cy="1026014"/>
          </a:xfrm>
          <a:prstGeom prst="roundRect">
            <a:avLst>
              <a:gd name="adj" fmla="val 50000"/>
            </a:avLst>
          </a:prstGeom>
          <a:solidFill>
            <a:srgbClr val="535353">
              <a:alpha val="14787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343331"/>
                </a:solidFill>
              </a:defRPr>
            </a:pPr>
            <a:endParaRPr/>
          </a:p>
        </p:txBody>
      </p:sp>
      <p:sp>
        <p:nvSpPr>
          <p:cNvPr id="912" name="TextBox 16"/>
          <p:cNvSpPr txBox="1"/>
          <p:nvPr/>
        </p:nvSpPr>
        <p:spPr>
          <a:xfrm>
            <a:off x="14302860" y="1010043"/>
            <a:ext cx="3676686" cy="627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2900" cap="all" spc="174"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r>
              <a:rPr dirty="0"/>
              <a:t>РЕГИОНЫ</a:t>
            </a:r>
          </a:p>
        </p:txBody>
      </p:sp>
      <p:pic>
        <p:nvPicPr>
          <p:cNvPr id="913" name="Изображение" descr="Изображение"/>
          <p:cNvPicPr>
            <a:picLocks noChangeAspect="1"/>
          </p:cNvPicPr>
          <p:nvPr/>
        </p:nvPicPr>
        <p:blipFill>
          <a:blip r:embed="rId3">
            <a:alphaModFix amt="58063"/>
            <a:extLst/>
          </a:blip>
          <a:stretch>
            <a:fillRect/>
          </a:stretch>
        </p:blipFill>
        <p:spPr>
          <a:xfrm>
            <a:off x="13710205" y="1061789"/>
            <a:ext cx="837181" cy="49580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</p:pic>
      <p:pic>
        <p:nvPicPr>
          <p:cNvPr id="91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2593" y="993387"/>
            <a:ext cx="591085" cy="581811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TextBox 16"/>
          <p:cNvSpPr txBox="1"/>
          <p:nvPr/>
        </p:nvSpPr>
        <p:spPr>
          <a:xfrm>
            <a:off x="9974601" y="1007900"/>
            <a:ext cx="3676686" cy="627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2900" cap="all" spc="174"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r>
              <a:rPr dirty="0"/>
              <a:t>МОСКВА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7424" y="12759036"/>
            <a:ext cx="12897118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Calibri"/>
              </a:rPr>
              <a:t>* Варианты карт и заморозка могут меняться ,подробности у вашего персонального менеджера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87682">
            <a:off x="6797053" y="6517685"/>
            <a:ext cx="10063444" cy="10558629"/>
          </a:xfrm>
          <a:prstGeom prst="rect">
            <a:avLst/>
          </a:prstGeom>
          <a:ln w="12700">
            <a:miter lim="400000"/>
          </a:ln>
        </p:spPr>
      </p:pic>
      <p:sp>
        <p:nvSpPr>
          <p:cNvPr id="1163" name="Кружок"/>
          <p:cNvSpPr/>
          <p:nvPr/>
        </p:nvSpPr>
        <p:spPr>
          <a:xfrm>
            <a:off x="7231633" y="5504433"/>
            <a:ext cx="9920734" cy="9920734"/>
          </a:xfrm>
          <a:prstGeom prst="ellipse">
            <a:avLst/>
          </a:prstGeom>
          <a:ln w="114300">
            <a:solidFill>
              <a:srgbClr val="7ADF01">
                <a:alpha val="10078"/>
              </a:srgbClr>
            </a:solidFill>
            <a:miter lim="400000"/>
          </a:ln>
        </p:spPr>
        <p:txBody>
          <a:bodyPr lIns="121919" tIns="121919" rIns="121919" bIns="121919" anchor="ctr"/>
          <a:lstStyle/>
          <a:p>
            <a:pPr>
              <a:lnSpc>
                <a:spcPct val="110000"/>
              </a:lnSpc>
              <a:spcBef>
                <a:spcPts val="800"/>
              </a:spcBef>
              <a:defRPr sz="2400">
                <a:latin typeface="Muller Medium"/>
                <a:ea typeface="Muller Medium"/>
                <a:cs typeface="Muller Medium"/>
                <a:sym typeface="Muller Medium"/>
              </a:defRPr>
            </a:pPr>
            <a:endParaRPr/>
          </a:p>
        </p:txBody>
      </p:sp>
      <p:sp>
        <p:nvSpPr>
          <p:cNvPr id="1164" name="TextBox 1"/>
          <p:cNvSpPr txBox="1"/>
          <p:nvPr/>
        </p:nvSpPr>
        <p:spPr>
          <a:xfrm>
            <a:off x="1360544" y="885490"/>
            <a:ext cx="7950583" cy="320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sz="5900" i="1" cap="all" spc="58">
                <a:latin typeface="Muller Black"/>
                <a:ea typeface="Muller Black"/>
                <a:cs typeface="Muller Black"/>
                <a:sym typeface="Muller Black"/>
              </a:defRPr>
            </a:pPr>
            <a:r>
              <a:rPr dirty="0" err="1"/>
              <a:t>Закажите</a:t>
            </a:r>
            <a:r>
              <a:rPr dirty="0"/>
              <a:t/>
            </a:r>
            <a:br>
              <a:rPr dirty="0"/>
            </a:br>
            <a:r>
              <a:rPr dirty="0" err="1"/>
              <a:t>клубную</a:t>
            </a:r>
            <a:r>
              <a:rPr dirty="0"/>
              <a:t> </a:t>
            </a:r>
            <a:r>
              <a:rPr dirty="0" err="1"/>
              <a:t>карту</a:t>
            </a:r>
            <a:endParaRPr dirty="0"/>
          </a:p>
          <a:p>
            <a:pPr defTabSz="1828800">
              <a:defRPr sz="4000" i="1" cap="all" spc="39">
                <a:solidFill>
                  <a:srgbClr val="7ADF01"/>
                </a:solidFill>
                <a:latin typeface="Muller Black"/>
                <a:ea typeface="Muller Black"/>
                <a:cs typeface="Muller Black"/>
                <a:sym typeface="Muller Black"/>
              </a:defRPr>
            </a:pPr>
            <a:r>
              <a:rPr dirty="0" err="1">
                <a:solidFill>
                  <a:srgbClr val="FFC000"/>
                </a:solidFill>
              </a:rPr>
              <a:t>по</a:t>
            </a:r>
            <a:r>
              <a:rPr dirty="0">
                <a:solidFill>
                  <a:srgbClr val="FFC000"/>
                </a:solidFill>
              </a:rPr>
              <a:t> </a:t>
            </a:r>
            <a:r>
              <a:rPr dirty="0" err="1">
                <a:solidFill>
                  <a:srgbClr val="FFC000"/>
                </a:solidFill>
              </a:rPr>
              <a:t>специальной</a:t>
            </a:r>
            <a:r>
              <a:rPr dirty="0">
                <a:solidFill>
                  <a:srgbClr val="FFC000"/>
                </a:solidFill>
              </a:rPr>
              <a:t/>
            </a:r>
            <a:br>
              <a:rPr dirty="0">
                <a:solidFill>
                  <a:srgbClr val="FFC000"/>
                </a:solidFill>
              </a:rPr>
            </a:br>
            <a:r>
              <a:rPr dirty="0" err="1">
                <a:solidFill>
                  <a:srgbClr val="FFC000"/>
                </a:solidFill>
              </a:rPr>
              <a:t>корпоративной</a:t>
            </a:r>
            <a:r>
              <a:rPr dirty="0">
                <a:solidFill>
                  <a:srgbClr val="FFC000"/>
                </a:solidFill>
              </a:rPr>
              <a:t> </a:t>
            </a:r>
            <a:r>
              <a:rPr dirty="0" err="1">
                <a:solidFill>
                  <a:srgbClr val="FFC000"/>
                </a:solidFill>
              </a:rPr>
              <a:t>цене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65" name="TextBox 2"/>
          <p:cNvSpPr txBox="1"/>
          <p:nvPr/>
        </p:nvSpPr>
        <p:spPr>
          <a:xfrm>
            <a:off x="7940297" y="4074824"/>
            <a:ext cx="8503406" cy="1077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4500">
                <a:latin typeface="Muller ExtraBold"/>
                <a:ea typeface="Muller ExtraBold"/>
                <a:cs typeface="Muller ExtraBold"/>
                <a:sym typeface="Muller ExtraBold"/>
              </a:defRPr>
            </a:lvl1pPr>
          </a:lstStyle>
          <a:p>
            <a:r>
              <a:rPr lang="ru-RU" sz="5400" dirty="0" smtClean="0"/>
              <a:t>Литвинов Максим</a:t>
            </a:r>
            <a:endParaRPr sz="5400" dirty="0"/>
          </a:p>
        </p:txBody>
      </p:sp>
      <p:sp>
        <p:nvSpPr>
          <p:cNvPr id="1166" name="TextBox 11"/>
          <p:cNvSpPr txBox="1"/>
          <p:nvPr/>
        </p:nvSpPr>
        <p:spPr>
          <a:xfrm>
            <a:off x="8344952" y="3905160"/>
            <a:ext cx="7694096" cy="5170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lnSpc>
                <a:spcPct val="90000"/>
              </a:lnSpc>
              <a:defRPr sz="1300" cap="all" spc="650">
                <a:latin typeface="Muller Regular"/>
                <a:ea typeface="Muller Regular"/>
                <a:cs typeface="Muller Regular"/>
                <a:sym typeface="Muller Regular"/>
              </a:defRPr>
            </a:lvl1pPr>
          </a:lstStyle>
          <a:p>
            <a:r>
              <a:rPr sz="2400"/>
              <a:t>Ваш персональный менеджер</a:t>
            </a:r>
          </a:p>
        </p:txBody>
      </p:sp>
      <p:sp>
        <p:nvSpPr>
          <p:cNvPr id="1167" name="Кружок"/>
          <p:cNvSpPr/>
          <p:nvPr/>
        </p:nvSpPr>
        <p:spPr>
          <a:xfrm>
            <a:off x="4027065" y="6846465"/>
            <a:ext cx="1166070" cy="1166070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>
              <a:lnSpc>
                <a:spcPct val="110000"/>
              </a:lnSpc>
              <a:spcBef>
                <a:spcPts val="800"/>
              </a:spcBef>
              <a:defRPr sz="2400">
                <a:latin typeface="Muller Medium"/>
                <a:ea typeface="Muller Medium"/>
                <a:cs typeface="Muller Medium"/>
                <a:sym typeface="Muller Medium"/>
              </a:defRPr>
            </a:pPr>
            <a:endParaRPr/>
          </a:p>
        </p:txBody>
      </p:sp>
      <p:sp>
        <p:nvSpPr>
          <p:cNvPr id="1168" name="Кружок"/>
          <p:cNvSpPr/>
          <p:nvPr/>
        </p:nvSpPr>
        <p:spPr>
          <a:xfrm>
            <a:off x="19216265" y="6846465"/>
            <a:ext cx="1166070" cy="1166070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>
              <a:lnSpc>
                <a:spcPct val="110000"/>
              </a:lnSpc>
              <a:spcBef>
                <a:spcPts val="800"/>
              </a:spcBef>
              <a:defRPr sz="2400">
                <a:latin typeface="Muller Medium"/>
                <a:ea typeface="Muller Medium"/>
                <a:cs typeface="Muller Medium"/>
                <a:sym typeface="Muller Medium"/>
              </a:defRPr>
            </a:pPr>
            <a:endParaRPr/>
          </a:p>
        </p:txBody>
      </p:sp>
      <p:pic>
        <p:nvPicPr>
          <p:cNvPr id="116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2688" y="7113640"/>
            <a:ext cx="394824" cy="63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18199" y="7116056"/>
            <a:ext cx="562203" cy="55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1" name="TextBox 7"/>
          <p:cNvSpPr txBox="1"/>
          <p:nvPr/>
        </p:nvSpPr>
        <p:spPr>
          <a:xfrm>
            <a:off x="2007864" y="8226765"/>
            <a:ext cx="5204472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3200">
                <a:latin typeface="Muller ExtraBold"/>
                <a:ea typeface="Muller ExtraBold"/>
                <a:cs typeface="Muller ExtraBold"/>
                <a:sym typeface="Muller ExtraBold"/>
              </a:defRPr>
            </a:lvl1pPr>
          </a:lstStyle>
          <a:p>
            <a:r>
              <a:rPr sz="4400" dirty="0" smtClean="0"/>
              <a:t>+</a:t>
            </a:r>
            <a:r>
              <a:rPr lang="ru-RU" sz="4400" dirty="0" smtClean="0"/>
              <a:t>7 </a:t>
            </a:r>
            <a:r>
              <a:rPr lang="ru-RU" sz="4400" dirty="0" smtClean="0"/>
              <a:t>913 616 55 26</a:t>
            </a:r>
            <a:endParaRPr sz="4400" dirty="0"/>
          </a:p>
        </p:txBody>
      </p:sp>
      <p:sp>
        <p:nvSpPr>
          <p:cNvPr id="1172" name="Узнать подробности"/>
          <p:cNvSpPr txBox="1"/>
          <p:nvPr/>
        </p:nvSpPr>
        <p:spPr>
          <a:xfrm>
            <a:off x="1500228" y="5308245"/>
            <a:ext cx="6219744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defTabSz="1828800">
              <a:defRPr sz="3600" i="1" cap="all" spc="36">
                <a:solidFill>
                  <a:srgbClr val="A7A7A7"/>
                </a:solidFill>
                <a:latin typeface="Muller Black"/>
                <a:ea typeface="Muller Black"/>
                <a:cs typeface="Muller Black"/>
                <a:sym typeface="Muller Black"/>
              </a:defRPr>
            </a:pPr>
            <a:r>
              <a:rPr dirty="0" err="1">
                <a:solidFill>
                  <a:srgbClr val="FFC000"/>
                </a:solidFill>
              </a:rPr>
              <a:t>Узнать</a:t>
            </a:r>
            <a:r>
              <a:rPr dirty="0">
                <a:solidFill>
                  <a:srgbClr val="FFC000"/>
                </a:solidFill>
              </a:rPr>
              <a:t/>
            </a:r>
            <a:br>
              <a:rPr dirty="0">
                <a:solidFill>
                  <a:srgbClr val="FFC000"/>
                </a:solidFill>
              </a:rPr>
            </a:br>
            <a:r>
              <a:rPr dirty="0" err="1">
                <a:solidFill>
                  <a:srgbClr val="FFC000"/>
                </a:solidFill>
              </a:rPr>
              <a:t>подробности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73" name="Оставить заявку"/>
          <p:cNvSpPr txBox="1"/>
          <p:nvPr/>
        </p:nvSpPr>
        <p:spPr>
          <a:xfrm>
            <a:off x="14518713" y="5257445"/>
            <a:ext cx="10561175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defTabSz="1828800">
              <a:defRPr sz="3600" i="1" cap="all" spc="36">
                <a:solidFill>
                  <a:srgbClr val="A7A7A7"/>
                </a:solidFill>
                <a:latin typeface="Muller Black"/>
                <a:ea typeface="Muller Black"/>
                <a:cs typeface="Muller Black"/>
                <a:sym typeface="Muller Black"/>
              </a:defRPr>
            </a:pPr>
            <a:r>
              <a:rPr dirty="0" err="1"/>
              <a:t>Оставить</a:t>
            </a:r>
            <a:r>
              <a:rPr dirty="0"/>
              <a:t/>
            </a:r>
            <a:br>
              <a:rPr dirty="0"/>
            </a:br>
            <a:r>
              <a:rPr dirty="0" err="1"/>
              <a:t>заявку</a:t>
            </a:r>
            <a:endParaRPr dirty="0"/>
          </a:p>
        </p:txBody>
      </p:sp>
      <p:sp>
        <p:nvSpPr>
          <p:cNvPr id="1174" name="Прямоугольник"/>
          <p:cNvSpPr/>
          <p:nvPr/>
        </p:nvSpPr>
        <p:spPr>
          <a:xfrm>
            <a:off x="17729200" y="2023216"/>
            <a:ext cx="6106617" cy="2662139"/>
          </a:xfrm>
          <a:prstGeom prst="rect">
            <a:avLst/>
          </a:prstGeom>
          <a:solidFill>
            <a:srgbClr val="DDDDDD">
              <a:alpha val="38135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endParaRPr/>
          </a:p>
        </p:txBody>
      </p:sp>
      <p:sp>
        <p:nvSpPr>
          <p:cNvPr id="1175" name="TextBox 12"/>
          <p:cNvSpPr txBox="1"/>
          <p:nvPr/>
        </p:nvSpPr>
        <p:spPr>
          <a:xfrm>
            <a:off x="17912911" y="2404566"/>
            <a:ext cx="5861709" cy="216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A7A7A7"/>
              </a:buClr>
              <a:defRPr sz="1800">
                <a:latin typeface="Muller Bold"/>
                <a:ea typeface="Muller Bold"/>
                <a:cs typeface="Muller Bold"/>
                <a:sym typeface="Muller Bold"/>
              </a:defRPr>
            </a:pPr>
            <a:endParaRPr dirty="0"/>
          </a:p>
          <a:p>
            <a:pPr marL="368300" indent="-368300">
              <a:lnSpc>
                <a:spcPct val="110000"/>
              </a:lnSpc>
              <a:buClr>
                <a:srgbClr val="A7A7A7"/>
              </a:buClr>
              <a:buSzPct val="100000"/>
              <a:buAutoNum type="arabicPeriod"/>
              <a:defRPr sz="18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/>
              <a:t>ФИО </a:t>
            </a:r>
            <a:r>
              <a:rPr dirty="0" err="1"/>
              <a:t>владельца</a:t>
            </a:r>
            <a:r>
              <a:rPr dirty="0"/>
              <a:t> </a:t>
            </a:r>
            <a:r>
              <a:rPr dirty="0" err="1"/>
              <a:t>карты</a:t>
            </a:r>
            <a:r>
              <a:rPr dirty="0"/>
              <a:t> (</a:t>
            </a:r>
            <a:r>
              <a:rPr dirty="0" err="1"/>
              <a:t>сотрудника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 </a:t>
            </a:r>
            <a:r>
              <a:rPr dirty="0" err="1"/>
              <a:t>родственника</a:t>
            </a:r>
            <a:r>
              <a:rPr dirty="0"/>
              <a:t>)</a:t>
            </a:r>
          </a:p>
          <a:p>
            <a:pPr marL="368300" indent="-368300">
              <a:lnSpc>
                <a:spcPct val="110000"/>
              </a:lnSpc>
              <a:buClr>
                <a:srgbClr val="A7A7A7"/>
              </a:buClr>
              <a:buSzPct val="100000"/>
              <a:buAutoNum type="arabicPeriod"/>
              <a:defRPr sz="18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 err="1"/>
              <a:t>Мобильный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 </a:t>
            </a:r>
            <a:r>
              <a:rPr dirty="0" err="1"/>
              <a:t>владельца</a:t>
            </a:r>
            <a:r>
              <a:rPr dirty="0"/>
              <a:t> </a:t>
            </a:r>
            <a:r>
              <a:rPr dirty="0" err="1"/>
              <a:t>карты</a:t>
            </a:r>
            <a:endParaRPr dirty="0"/>
          </a:p>
          <a:p>
            <a:pPr marL="368300" indent="-368300">
              <a:lnSpc>
                <a:spcPct val="110000"/>
              </a:lnSpc>
              <a:buClr>
                <a:srgbClr val="A7A7A7"/>
              </a:buClr>
              <a:buSzPct val="100000"/>
              <a:buAutoNum type="arabicPeriod"/>
              <a:defRPr sz="18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 err="1"/>
              <a:t>Выбранный</a:t>
            </a:r>
            <a:r>
              <a:rPr dirty="0"/>
              <a:t> </a:t>
            </a:r>
            <a:r>
              <a:rPr dirty="0" err="1"/>
              <a:t>клуб</a:t>
            </a:r>
            <a:r>
              <a:rPr dirty="0"/>
              <a:t> </a:t>
            </a:r>
            <a:r>
              <a:rPr dirty="0" err="1"/>
              <a:t>сети</a:t>
            </a:r>
            <a:r>
              <a:rPr dirty="0"/>
              <a:t> X-Fit</a:t>
            </a:r>
          </a:p>
          <a:p>
            <a:pPr marL="368300" indent="-368300">
              <a:lnSpc>
                <a:spcPct val="110000"/>
              </a:lnSpc>
              <a:buClr>
                <a:srgbClr val="A7A7A7"/>
              </a:buClr>
              <a:buSzPct val="100000"/>
              <a:buAutoNum type="arabicPeriod"/>
              <a:defRPr sz="18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заказываете</a:t>
            </a:r>
            <a:r>
              <a:rPr dirty="0"/>
              <a:t> </a:t>
            </a:r>
            <a:r>
              <a:rPr dirty="0" err="1"/>
              <a:t>новую</a:t>
            </a:r>
            <a:r>
              <a:rPr dirty="0"/>
              <a:t> </a:t>
            </a:r>
            <a:r>
              <a:rPr dirty="0" err="1"/>
              <a:t>карту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продлеваете</a:t>
            </a:r>
            <a:endParaRPr dirty="0"/>
          </a:p>
        </p:txBody>
      </p:sp>
      <p:sp>
        <p:nvSpPr>
          <p:cNvPr id="1176" name="Линия"/>
          <p:cNvSpPr/>
          <p:nvPr/>
        </p:nvSpPr>
        <p:spPr>
          <a:xfrm rot="20999548">
            <a:off x="16487773" y="2777475"/>
            <a:ext cx="2107783" cy="489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87" h="21600" extrusionOk="0">
                <a:moveTo>
                  <a:pt x="16587" y="21600"/>
                </a:moveTo>
                <a:cubicBezTo>
                  <a:pt x="1552" y="19459"/>
                  <a:pt x="-5013" y="10057"/>
                  <a:pt x="4317" y="3434"/>
                </a:cubicBezTo>
                <a:cubicBezTo>
                  <a:pt x="6515" y="1874"/>
                  <a:pt x="9498" y="668"/>
                  <a:pt x="12890" y="0"/>
                </a:cubicBezTo>
              </a:path>
            </a:pathLst>
          </a:custGeom>
          <a:ln w="25400">
            <a:solidFill>
              <a:srgbClr val="DDDDDD"/>
            </a:solidFill>
            <a:headEnd type="arrow"/>
          </a:ln>
        </p:spPr>
        <p:txBody>
          <a:bodyPr lIns="121919" tIns="121919" rIns="121919" bIns="121919"/>
          <a:lstStyle/>
          <a:p>
            <a:endParaRPr/>
          </a:p>
        </p:txBody>
      </p:sp>
      <p:sp>
        <p:nvSpPr>
          <p:cNvPr id="1177" name="Мы стремимся к тому, чтобы наши предложения были лучшими. А в корпоративные тарифы входят подарки, которых нет в индивидуальных картах."/>
          <p:cNvSpPr txBox="1"/>
          <p:nvPr/>
        </p:nvSpPr>
        <p:spPr>
          <a:xfrm>
            <a:off x="1428278" y="11104848"/>
            <a:ext cx="6378271" cy="16004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/>
          <a:p>
            <a:pPr algn="ctr">
              <a:defRPr sz="22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 err="1">
                <a:latin typeface="Muller" pitchFamily="2" charset="0"/>
              </a:rPr>
              <a:t>Мы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стремимся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к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тому</a:t>
            </a:r>
            <a:r>
              <a:rPr dirty="0">
                <a:latin typeface="Muller" pitchFamily="2" charset="0"/>
              </a:rPr>
              <a:t>, </a:t>
            </a:r>
            <a:r>
              <a:rPr dirty="0" err="1">
                <a:latin typeface="Muller" pitchFamily="2" charset="0"/>
              </a:rPr>
              <a:t>чтобы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наши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предложения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были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лучшими</a:t>
            </a:r>
            <a:r>
              <a:rPr dirty="0">
                <a:latin typeface="Muller" pitchFamily="2" charset="0"/>
              </a:rPr>
              <a:t>.</a:t>
            </a:r>
            <a:br>
              <a:rPr dirty="0">
                <a:latin typeface="Muller" pitchFamily="2" charset="0"/>
              </a:rPr>
            </a:b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А</a:t>
            </a:r>
            <a:r>
              <a:rPr b="1" dirty="0">
                <a:latin typeface="Muller" pitchFamily="2" charset="0"/>
                <a:ea typeface="Muller Bold"/>
                <a:cs typeface="Muller Bold"/>
                <a:sym typeface="Muller Bold"/>
              </a:rPr>
              <a:t> </a:t>
            </a: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в</a:t>
            </a:r>
            <a:r>
              <a:rPr b="1" dirty="0">
                <a:latin typeface="Muller" pitchFamily="2" charset="0"/>
                <a:ea typeface="Muller Bold"/>
                <a:cs typeface="Muller Bold"/>
                <a:sym typeface="Muller Bold"/>
              </a:rPr>
              <a:t> </a:t>
            </a: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корпоративные</a:t>
            </a:r>
            <a:r>
              <a:rPr b="1" dirty="0">
                <a:latin typeface="Muller" pitchFamily="2" charset="0"/>
                <a:ea typeface="Muller Bold"/>
                <a:cs typeface="Muller Bold"/>
                <a:sym typeface="Muller Bold"/>
              </a:rPr>
              <a:t> </a:t>
            </a: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тарифы</a:t>
            </a:r>
            <a:r>
              <a:rPr b="1" dirty="0">
                <a:latin typeface="Muller" pitchFamily="2" charset="0"/>
                <a:ea typeface="Muller Bold"/>
                <a:cs typeface="Muller Bold"/>
                <a:sym typeface="Muller Bold"/>
              </a:rPr>
              <a:t> </a:t>
            </a: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входят</a:t>
            </a:r>
            <a:r>
              <a:rPr b="1" dirty="0">
                <a:latin typeface="Muller" pitchFamily="2" charset="0"/>
                <a:ea typeface="Muller Bold"/>
                <a:cs typeface="Muller Bold"/>
                <a:sym typeface="Muller Bold"/>
              </a:rPr>
              <a:t> </a:t>
            </a:r>
            <a:r>
              <a:rPr b="1" dirty="0" err="1">
                <a:latin typeface="Muller" pitchFamily="2" charset="0"/>
                <a:ea typeface="Muller Bold"/>
                <a:cs typeface="Muller Bold"/>
                <a:sym typeface="Muller Bold"/>
              </a:rPr>
              <a:t>подарки</a:t>
            </a:r>
            <a:r>
              <a:rPr dirty="0">
                <a:latin typeface="Muller" pitchFamily="2" charset="0"/>
              </a:rPr>
              <a:t>, </a:t>
            </a:r>
            <a:r>
              <a:rPr dirty="0" err="1">
                <a:latin typeface="Muller" pitchFamily="2" charset="0"/>
              </a:rPr>
              <a:t>которых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нет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в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индивидуальных</a:t>
            </a:r>
            <a:r>
              <a:rPr dirty="0">
                <a:latin typeface="Muller" pitchFamily="2" charset="0"/>
              </a:rPr>
              <a:t> </a:t>
            </a:r>
            <a:r>
              <a:rPr dirty="0" err="1">
                <a:latin typeface="Muller" pitchFamily="2" charset="0"/>
              </a:rPr>
              <a:t>картах</a:t>
            </a:r>
            <a:r>
              <a:rPr dirty="0">
                <a:latin typeface="Muller" pitchFamily="2" charset="0"/>
              </a:rPr>
              <a:t>. </a:t>
            </a:r>
          </a:p>
        </p:txBody>
      </p:sp>
      <p:sp>
        <p:nvSpPr>
          <p:cNvPr id="1178" name="Если вам сделали более выгодное предложение, обратитесь  к вашему персональному менеджеру за дополнительной скидкой или бонусом."/>
          <p:cNvSpPr txBox="1"/>
          <p:nvPr/>
        </p:nvSpPr>
        <p:spPr>
          <a:xfrm>
            <a:off x="16670585" y="11104848"/>
            <a:ext cx="6257430" cy="1564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>
              <a:defRPr sz="2200">
                <a:latin typeface="Muller Regular"/>
                <a:ea typeface="Muller Regular"/>
                <a:cs typeface="Muller Regular"/>
                <a:sym typeface="Muller Regular"/>
              </a:defRPr>
            </a:pP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сделали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выгодное</a:t>
            </a:r>
            <a:r>
              <a:rPr dirty="0"/>
              <a:t> </a:t>
            </a:r>
            <a:r>
              <a:rPr dirty="0" err="1"/>
              <a:t>предложение</a:t>
            </a:r>
            <a:r>
              <a:rPr dirty="0"/>
              <a:t>, </a:t>
            </a:r>
            <a:r>
              <a:rPr dirty="0" err="1"/>
              <a:t>обратитесь</a:t>
            </a:r>
            <a:r>
              <a:rPr dirty="0"/>
              <a:t> </a:t>
            </a:r>
            <a:br>
              <a:rPr dirty="0"/>
            </a:b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вашему</a:t>
            </a:r>
            <a:r>
              <a:rPr dirty="0"/>
              <a:t> </a:t>
            </a:r>
            <a:r>
              <a:rPr dirty="0" err="1"/>
              <a:t>персональному</a:t>
            </a:r>
            <a:r>
              <a:rPr dirty="0"/>
              <a:t> </a:t>
            </a:r>
            <a:r>
              <a:rPr dirty="0" err="1"/>
              <a:t>менеджеру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 </a:t>
            </a:r>
            <a:r>
              <a:rPr dirty="0" err="1"/>
              <a:t>дополнительной</a:t>
            </a:r>
            <a:r>
              <a:rPr dirty="0"/>
              <a:t> </a:t>
            </a:r>
            <a:r>
              <a:rPr dirty="0" err="1"/>
              <a:t>скидкой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бонусом</a:t>
            </a:r>
            <a:r>
              <a:rPr dirty="0"/>
              <a:t>.</a:t>
            </a:r>
          </a:p>
        </p:txBody>
      </p:sp>
      <p:pic>
        <p:nvPicPr>
          <p:cNvPr id="1179" name="Лого_зеленый с черным.png" descr="Лого_зеленый с черным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98729" y="662274"/>
            <a:ext cx="1487550" cy="105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0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6876" y="10228580"/>
            <a:ext cx="726449" cy="72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1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34032" y="10326534"/>
            <a:ext cx="530536" cy="530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82" name="Кружок"/>
          <p:cNvSpPr/>
          <p:nvPr/>
        </p:nvSpPr>
        <p:spPr>
          <a:xfrm>
            <a:off x="7064548" y="5337348"/>
            <a:ext cx="10254904" cy="10254904"/>
          </a:xfrm>
          <a:prstGeom prst="ellipse">
            <a:avLst/>
          </a:prstGeom>
          <a:ln w="38100">
            <a:solidFill>
              <a:srgbClr val="7ADF01">
                <a:alpha val="10078"/>
              </a:srgbClr>
            </a:solidFill>
            <a:miter lim="400000"/>
          </a:ln>
        </p:spPr>
        <p:txBody>
          <a:bodyPr lIns="121919" tIns="121919" rIns="121919" bIns="121919" anchor="ctr"/>
          <a:lstStyle/>
          <a:p>
            <a:pPr>
              <a:lnSpc>
                <a:spcPct val="110000"/>
              </a:lnSpc>
              <a:spcBef>
                <a:spcPts val="800"/>
              </a:spcBef>
              <a:defRPr sz="2400">
                <a:latin typeface="Muller Medium"/>
                <a:ea typeface="Muller Medium"/>
                <a:cs typeface="Muller Medium"/>
                <a:sym typeface="Muller Medium"/>
              </a:defRPr>
            </a:pPr>
            <a:endParaRPr/>
          </a:p>
        </p:txBody>
      </p:sp>
      <p:sp>
        <p:nvSpPr>
          <p:cNvPr id="1183" name="Кружок"/>
          <p:cNvSpPr/>
          <p:nvPr/>
        </p:nvSpPr>
        <p:spPr>
          <a:xfrm>
            <a:off x="11608965" y="2465938"/>
            <a:ext cx="1166070" cy="1166070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>
              <a:lnSpc>
                <a:spcPct val="110000"/>
              </a:lnSpc>
              <a:spcBef>
                <a:spcPts val="800"/>
              </a:spcBef>
              <a:defRPr sz="2400">
                <a:latin typeface="Muller Medium"/>
                <a:ea typeface="Muller Medium"/>
                <a:cs typeface="Muller Medium"/>
                <a:sym typeface="Muller Medium"/>
              </a:defRPr>
            </a:pPr>
            <a:endParaRPr/>
          </a:p>
        </p:txBody>
      </p:sp>
      <p:sp>
        <p:nvSpPr>
          <p:cNvPr id="1184" name="TextBox 7"/>
          <p:cNvSpPr txBox="1"/>
          <p:nvPr/>
        </p:nvSpPr>
        <p:spPr>
          <a:xfrm>
            <a:off x="17197065" y="8226765"/>
            <a:ext cx="5204471" cy="738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3200" u="sng">
                <a:uFill>
                  <a:solidFill>
                    <a:srgbClr val="0000FF"/>
                  </a:solidFill>
                </a:uFill>
                <a:latin typeface="Muller ExtraBold"/>
                <a:ea typeface="Muller ExtraBold"/>
                <a:cs typeface="Muller ExtraBold"/>
                <a:sym typeface="Muller ExtraBold"/>
                <a:hlinkClick r:id="rId8"/>
              </a:defRPr>
            </a:lvl1pPr>
          </a:lstStyle>
          <a:p>
            <a:pPr>
              <a:defRPr u="none">
                <a:uFillTx/>
              </a:defRPr>
            </a:pPr>
            <a:endParaRPr u="sng" dirty="0">
              <a:uFill>
                <a:solidFill>
                  <a:srgbClr val="0000FF"/>
                </a:solidFill>
              </a:uFill>
              <a:hlinkClick r:id="rId8"/>
            </a:endParaRPr>
          </a:p>
        </p:txBody>
      </p:sp>
      <p:sp>
        <p:nvSpPr>
          <p:cNvPr id="1186" name="Отправьте письмо с корпоративной почты, указав:"/>
          <p:cNvSpPr txBox="1"/>
          <p:nvPr/>
        </p:nvSpPr>
        <p:spPr>
          <a:xfrm>
            <a:off x="17905727" y="2072940"/>
            <a:ext cx="4151910" cy="830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A7A7A7"/>
              </a:buClr>
              <a:defRPr sz="18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dirty="0" err="1"/>
              <a:t>Отправьте</a:t>
            </a:r>
            <a:r>
              <a:rPr dirty="0"/>
              <a:t> </a:t>
            </a:r>
            <a:r>
              <a:rPr dirty="0" err="1"/>
              <a:t>письмо</a:t>
            </a:r>
            <a:r>
              <a:rPr dirty="0"/>
              <a:t/>
            </a:r>
            <a:br>
              <a:rPr dirty="0"/>
            </a:b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корпоративной</a:t>
            </a:r>
            <a:r>
              <a:rPr dirty="0"/>
              <a:t> </a:t>
            </a:r>
            <a:r>
              <a:rPr dirty="0" err="1"/>
              <a:t>почты</a:t>
            </a:r>
            <a:r>
              <a:rPr dirty="0"/>
              <a:t>, </a:t>
            </a:r>
            <a:r>
              <a:rPr dirty="0" err="1"/>
              <a:t>указав</a:t>
            </a:r>
            <a:r>
              <a:rPr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09407" y="8284890"/>
            <a:ext cx="6326410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9"/>
              </a:rPr>
              <a:t>Corpmanager43@xfit.ru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951</Words>
  <Application>Microsoft Office PowerPoint</Application>
  <PresentationFormat>Произвольный</PresentationFormat>
  <Paragraphs>255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Голубева Наталья</dc:creator>
  <cp:lastModifiedBy>Литвинов Максим</cp:lastModifiedBy>
  <cp:revision>115</cp:revision>
  <dcterms:modified xsi:type="dcterms:W3CDTF">2020-10-08T06:36:43Z</dcterms:modified>
</cp:coreProperties>
</file>